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69" r:id="rId2"/>
    <p:sldId id="270" r:id="rId3"/>
    <p:sldId id="278" r:id="rId4"/>
    <p:sldId id="271" r:id="rId5"/>
    <p:sldId id="272" r:id="rId6"/>
    <p:sldId id="273" r:id="rId7"/>
    <p:sldId id="281" r:id="rId8"/>
    <p:sldId id="280" r:id="rId9"/>
    <p:sldId id="279" r:id="rId10"/>
    <p:sldId id="263" r:id="rId11"/>
    <p:sldId id="274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7" d="100"/>
          <a:sy n="67" d="100"/>
        </p:scale>
        <p:origin x="644" y="44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9/25/2020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9/25/2020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picture of one of the geographic features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92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dirty="0"/>
              <a:t>Insert a picture illustrating a season in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9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dirty="0"/>
              <a:t>Insert a picture of an animal and or plant found in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4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A181B6-B371-4031-9CBE-ED0985B01CB6}" type="slidenum">
              <a:rPr lang="en-US"/>
              <a:pPr/>
              <a:t>10</a:t>
            </a:fld>
            <a:endParaRPr 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key points in the history of your country to the timeline.</a:t>
            </a:r>
          </a:p>
        </p:txBody>
      </p:sp>
    </p:spTree>
    <p:extLst>
      <p:ext uri="{BB962C8B-B14F-4D97-AF65-F5344CB8AC3E}">
        <p14:creationId xmlns:p14="http://schemas.microsoft.com/office/powerpoint/2010/main" val="222905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dirty="0"/>
              <a:t>Insert a picture illustrating a custom or tradition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2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9/25/2020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s.gov/covid19/effects-of-covid-19-pandemic-on-employment-and-unemployment-statistics.htm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i.org/10.3386/w27243117/30/17656" TargetMode="Externa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www.pnas.org/content/117/30/17656" TargetMode="External"/><Relationship Id="rId5" Type="http://schemas.openxmlformats.org/officeDocument/2006/relationships/hyperlink" Target="https://doi.org/10.21916/mlr.2020.17" TargetMode="Externa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openxmlformats.org/officeDocument/2006/relationships/hyperlink" Target="https://www.ncsl.org/research/labor-and-employment/covid-19-impact-on-employment-and-labor.asp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doi.org/10.3386/w27243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www.pnas.org/content/117/30/17656" TargetMode="External"/><Relationship Id="rId5" Type="http://schemas.openxmlformats.org/officeDocument/2006/relationships/hyperlink" Target="https://doi.org/10.21916/mlr.2020.17" TargetMode="External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Mapping the impact of covid-19 on Employment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Archit Jain| </a:t>
            </a:r>
            <a:r>
              <a:rPr lang="en-US" b="1" dirty="0"/>
              <a:t>IGME_770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E58DCC9-A649-4895-A391-E7C4BE218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0025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80">
        <p:fade/>
      </p:transition>
    </mc:Choice>
    <mc:Fallback>
      <p:transition spd="med" advTm="75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/>
              <a:t>https://www.pewresearch.org/fact-tank/2020/06/11/unemployment-rose-higher-in-three-months-of-covid-19-than-it-did-in-two-years-of-the-great-recession/</a:t>
            </a:r>
          </a:p>
          <a:p>
            <a:r>
              <a:rPr lang="en-US" sz="1600" dirty="0"/>
              <a:t>Michael Dalton, "Geographic impact of COVID-19 in BLS surveys by industry," </a:t>
            </a:r>
            <a:r>
              <a:rPr lang="en-US" sz="1600" i="1" dirty="0"/>
              <a:t>Monthly Labor Review,</a:t>
            </a:r>
            <a:r>
              <a:rPr lang="en-US" sz="1600" dirty="0"/>
              <a:t> U.S. Bureau of Labor Statistics, August 2020, </a:t>
            </a:r>
            <a:r>
              <a:rPr lang="en-US" sz="1600" dirty="0">
                <a:hlinkClick r:id="rId5"/>
              </a:rPr>
              <a:t>https://doi.org/10.21916/mlr.2020.17</a:t>
            </a:r>
            <a:r>
              <a:rPr lang="en-US" sz="1600" dirty="0"/>
              <a:t>. </a:t>
            </a:r>
          </a:p>
          <a:p>
            <a:r>
              <a:rPr lang="en-US" sz="1600" dirty="0"/>
              <a:t>“The Impact of COVID-19 on Small Business Outcomes and Expectations | PNAS,” accessed September 25, 2020, </a:t>
            </a:r>
            <a:r>
              <a:rPr lang="en-US" sz="1600" dirty="0">
                <a:hlinkClick r:id="rId6"/>
              </a:rPr>
              <a:t>https://www.pnas.org/content/</a:t>
            </a:r>
          </a:p>
          <a:p>
            <a:r>
              <a:rPr lang="en-US" sz="1600" dirty="0"/>
              <a:t>George </a:t>
            </a:r>
            <a:r>
              <a:rPr lang="en-US" sz="1600" dirty="0" err="1"/>
              <a:t>Borjas</a:t>
            </a:r>
            <a:r>
              <a:rPr lang="en-US" sz="1600" dirty="0"/>
              <a:t> and Hugh Cassidy, “The Adverse Effect of the COVID-19 Labor Market Shock on Immigrant Employment” (Cambridge, MA: National Bureau of Economic Research, May 2020), </a:t>
            </a:r>
            <a:r>
              <a:rPr lang="en-US" sz="1600" dirty="0">
                <a:hlinkClick r:id="rId7"/>
              </a:rPr>
              <a:t>https://doi.org/10.3386/w27243117/30/17656</a:t>
            </a:r>
            <a:r>
              <a:rPr lang="en-US" sz="1600" dirty="0"/>
              <a:t>.</a:t>
            </a:r>
          </a:p>
          <a:p>
            <a:r>
              <a:rPr lang="en-US" sz="1600" dirty="0">
                <a:hlinkClick r:id="rId8"/>
              </a:rPr>
              <a:t>https://www.bls.gov/covid19/effects-of-covid-19-pandemic-on-employment-and-unemployment-statistics.htm</a:t>
            </a:r>
            <a:endParaRPr lang="en-US" sz="1600" dirty="0"/>
          </a:p>
          <a:p>
            <a:r>
              <a:rPr lang="en-US" sz="1600" dirty="0">
                <a:hlinkClick r:id="rId9"/>
              </a:rPr>
              <a:t>https://www.ncsl.org/research/labor-and-employment/covid-19-impact-on-employment-and-labor.aspx</a:t>
            </a:r>
            <a:endParaRPr lang="en-US" sz="1600" dirty="0"/>
          </a:p>
          <a:p>
            <a:r>
              <a:rPr lang="en-US" sz="1600" dirty="0"/>
              <a:t>https://www.cdc.gov/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C29F59-0A7E-4B71-BCCD-AC8DF08B4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0025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4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65">
        <p:fade/>
      </p:transition>
    </mc:Choice>
    <mc:Fallback>
      <p:transition spd="med" advTm="99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F7CCFBBA-4197-4357-AB1A-38F00A2FA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412" y="0"/>
            <a:ext cx="6858000" cy="685800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AC4C7B6-52B2-4CC0-9090-BF56414C66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0025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18">
        <p:fade/>
      </p:transition>
    </mc:Choice>
    <mc:Fallback>
      <p:transition spd="med" advTm="35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7614" y="1828800"/>
            <a:ext cx="4546598" cy="4343400"/>
          </a:xfrm>
        </p:spPr>
        <p:txBody>
          <a:bodyPr/>
          <a:lstStyle/>
          <a:p>
            <a:r>
              <a:rPr lang="en-US" dirty="0"/>
              <a:t>Due to Covid-19 the unemployment rate is high. There was surge in unemployment in United States during the first quarter of 2020.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DFF45934-A9AD-446B-B644-EB0CBA216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212" y="1620520"/>
            <a:ext cx="5791200" cy="434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E14F6-EFC7-4EC1-A287-D8E335F1B4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35"/>
          <a:stretch/>
        </p:blipFill>
        <p:spPr>
          <a:xfrm>
            <a:off x="887412" y="4953000"/>
            <a:ext cx="4876800" cy="101092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1901BF4-6CFB-4481-8F7D-CBEEB07A30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0025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597">
        <p:fade/>
      </p:transition>
    </mc:Choice>
    <mc:Fallback>
      <p:transition spd="med" advTm="19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1E5B3ED7-85D1-431E-BF97-89CA10DF58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1827212" y="679650"/>
            <a:ext cx="9143999" cy="57835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108-F702-445B-B0C0-5C1CF4B96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800"/>
            <a:ext cx="9753600" cy="2743200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en-US" sz="4800" dirty="0"/>
              <a:t>“</a:t>
            </a:r>
            <a:r>
              <a:rPr lang="en-US" dirty="0"/>
              <a:t>The COVID-19 outbreak and the economic downturn it engendered swelled the ranks of unemployed Americans by more than </a:t>
            </a:r>
            <a:r>
              <a:rPr lang="en-US" b="1" dirty="0"/>
              <a:t>14 million</a:t>
            </a:r>
            <a:r>
              <a:rPr lang="en-US" dirty="0"/>
              <a:t>, from 6.2 million in February to 20.5 million in May 2020.</a:t>
            </a:r>
          </a:p>
          <a:p>
            <a:pPr marL="45720" indent="0">
              <a:buNone/>
            </a:pPr>
            <a:r>
              <a:rPr lang="en-US" dirty="0"/>
              <a:t> As a result, the U.S. unemployment rate shot up from 3.8% in February – among the lowest on record in the post-World War II era – to 13% in May.</a:t>
            </a:r>
            <a:r>
              <a:rPr lang="en-US" sz="4800" dirty="0"/>
              <a:t>”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D56D78-A21D-4E13-A832-B5E44457BAF7}"/>
              </a:ext>
            </a:extLst>
          </p:cNvPr>
          <p:cNvSpPr/>
          <p:nvPr/>
        </p:nvSpPr>
        <p:spPr>
          <a:xfrm>
            <a:off x="7542212" y="4387334"/>
            <a:ext cx="3669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- https://www.pewresearch.org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770E0B5-93CA-4F7F-B80B-DAF7337539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0025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3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226">
        <p:fade/>
      </p:transition>
    </mc:Choice>
    <mc:Fallback>
      <p:transition spd="med" advTm="222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308A6-3674-4CCE-9043-B28209CE91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11" r="17013" b="2"/>
          <a:stretch/>
        </p:blipFill>
        <p:spPr>
          <a:xfrm>
            <a:off x="1233279" y="1828800"/>
            <a:ext cx="4708734" cy="4343400"/>
          </a:xfrm>
          <a:prstGeom prst="rect">
            <a:avLst/>
          </a:prstGeom>
          <a:noFill/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/>
          <a:p>
            <a:r>
              <a:rPr lang="en-US" dirty="0"/>
              <a:t>Can identify the areas where the economy is most hit, and the virus is not prevalent anymore.</a:t>
            </a:r>
          </a:p>
          <a:p>
            <a:r>
              <a:rPr lang="en-US" dirty="0"/>
              <a:t>Policy makers can develop a more focused for policies for the impacted group.</a:t>
            </a:r>
          </a:p>
          <a:p>
            <a:r>
              <a:rPr lang="en-US" dirty="0"/>
              <a:t>Analyst can plan strategic economic rebound.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37B4EC8-E2EE-48E2-98F7-E6DB31CCD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0025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6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959">
        <p:fade/>
      </p:transition>
    </mc:Choice>
    <mc:Fallback>
      <p:transition spd="med" advTm="269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38A0F-C700-4EC3-96D5-DBEE9B0B57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6813" y="1808480"/>
            <a:ext cx="5942012" cy="439636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1141412" y="1833880"/>
            <a:ext cx="4708734" cy="4267200"/>
          </a:xfrm>
        </p:spPr>
        <p:txBody>
          <a:bodyPr/>
          <a:lstStyle/>
          <a:p>
            <a:r>
              <a:rPr lang="en-US" dirty="0"/>
              <a:t>Map the areas with unemployment rate in US</a:t>
            </a:r>
          </a:p>
          <a:p>
            <a:r>
              <a:rPr lang="en-US" dirty="0"/>
              <a:t>Gather the Data from CDC, US department of Labor</a:t>
            </a:r>
          </a:p>
          <a:p>
            <a:r>
              <a:rPr lang="en-US" dirty="0"/>
              <a:t>Compare the data from 2019 to 2020 to draw any drastic changes.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41E789D-9EEC-4449-912E-09CD87BFA2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0025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9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877">
        <p:fade/>
      </p:transition>
    </mc:Choice>
    <mc:Fallback>
      <p:transition spd="med" advTm="218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Literation review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5B10EB-7550-4E31-8C76-031F17FCC6FC}"/>
              </a:ext>
            </a:extLst>
          </p:cNvPr>
          <p:cNvSpPr/>
          <p:nvPr/>
        </p:nvSpPr>
        <p:spPr>
          <a:xfrm>
            <a:off x="1217614" y="2048693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Michael Dalton, "Geographic impact of COVID-19 in BLS surveys by industry," </a:t>
            </a:r>
            <a:r>
              <a:rPr lang="en-US" i="1" dirty="0"/>
              <a:t>Monthly Labor Review,</a:t>
            </a:r>
            <a:r>
              <a:rPr lang="en-US" dirty="0"/>
              <a:t> U.S. Bureau of Labor Statistics, August 2020, </a:t>
            </a:r>
            <a:r>
              <a:rPr lang="en-US" dirty="0">
                <a:hlinkClick r:id="rId5"/>
              </a:rPr>
              <a:t>https://doi.org/10.21916/mlr.2020.17</a:t>
            </a:r>
            <a:r>
              <a:rPr lang="en-US" dirty="0"/>
              <a:t>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365277-2F32-4AE7-B55C-DEF7A0517D60}"/>
              </a:ext>
            </a:extLst>
          </p:cNvPr>
          <p:cNvSpPr/>
          <p:nvPr/>
        </p:nvSpPr>
        <p:spPr>
          <a:xfrm>
            <a:off x="1217613" y="3448595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“The Impact of COVID-19 on Small Business Outcomes and Expectations | PNAS,” accessed September 25, 2020, </a:t>
            </a:r>
            <a:r>
              <a:rPr lang="en-US" dirty="0">
                <a:hlinkClick r:id="rId6"/>
              </a:rPr>
              <a:t>https://www.pnas.org/content/117/30/17656</a:t>
            </a:r>
            <a:r>
              <a:rPr lang="en-US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5B1232-E680-43C8-9E03-4F08EAAF0EA9}"/>
              </a:ext>
            </a:extLst>
          </p:cNvPr>
          <p:cNvSpPr/>
          <p:nvPr/>
        </p:nvSpPr>
        <p:spPr>
          <a:xfrm>
            <a:off x="1226185" y="4848497"/>
            <a:ext cx="60928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George </a:t>
            </a:r>
            <a:r>
              <a:rPr lang="en-US" dirty="0" err="1"/>
              <a:t>Borjas</a:t>
            </a:r>
            <a:r>
              <a:rPr lang="en-US" dirty="0"/>
              <a:t> and Hugh Cassidy, “The Adverse Effect of the COVID-19 Labor Market Shock on Immigrant Employment” (Cambridge, MA: National Bureau of Economic Research, May 2020), </a:t>
            </a:r>
            <a:r>
              <a:rPr lang="en-US" dirty="0">
                <a:hlinkClick r:id="rId7"/>
              </a:rPr>
              <a:t>https://doi.org/10.3386/w27243</a:t>
            </a:r>
            <a:r>
              <a:rPr lang="en-U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E4E05-58C8-45E9-9734-2A4AF3BF66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9812" y="2514600"/>
            <a:ext cx="4449880" cy="32305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D68427-100F-4BF2-AF36-AD681F76C0AC}"/>
              </a:ext>
            </a:extLst>
          </p:cNvPr>
          <p:cNvSpPr txBox="1"/>
          <p:nvPr/>
        </p:nvSpPr>
        <p:spPr>
          <a:xfrm>
            <a:off x="7847012" y="2238165"/>
            <a:ext cx="3886200" cy="2862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Number of Coronavirus cases by County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27BC5F4-176A-4D67-8536-4EC0C2154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0025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3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713">
        <p:fade/>
      </p:transition>
    </mc:Choice>
    <mc:Fallback>
      <p:transition spd="med" advTm="147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7BAE1D-B584-4A63-BD04-4131A141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392" y="3321050"/>
            <a:ext cx="6273992" cy="3014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1DA65-3DF6-4E58-8BDA-D250864E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impact of COVID-19 in BLS surveys by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34D31-0541-4611-83C6-80F5BE312E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Paper by U.S. Bureau of Labor Statistics. </a:t>
            </a:r>
          </a:p>
          <a:p>
            <a:r>
              <a:rPr lang="en-US" dirty="0"/>
              <a:t>Compares the impact of Covid-19 on unemployment  by Industry </a:t>
            </a:r>
          </a:p>
          <a:p>
            <a:r>
              <a:rPr lang="en-US" dirty="0"/>
              <a:t>Based on Population and Employment Surveys  </a:t>
            </a:r>
          </a:p>
          <a:p>
            <a:r>
              <a:rPr lang="en-US" dirty="0"/>
              <a:t>Impact hospitality , construction, transportation highest</a:t>
            </a:r>
          </a:p>
          <a:p>
            <a:r>
              <a:rPr lang="en-US" dirty="0"/>
              <a:t>White </a:t>
            </a:r>
            <a:r>
              <a:rPr lang="en-US" dirty="0" err="1"/>
              <a:t>collored</a:t>
            </a:r>
            <a:r>
              <a:rPr lang="en-US" dirty="0"/>
              <a:t> jobs most unaffected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1952025-1557-45E4-AAE6-8E1F0661D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812" y="1197520"/>
            <a:ext cx="3810000" cy="189493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FB8E2E4-E734-4936-BC57-709066251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0025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6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7800">
        <p:fade/>
      </p:transition>
    </mc:Choice>
    <mc:Fallback>
      <p:transition spd="med" advTm="67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D6A3-DD81-41B5-815F-67F1EE1A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impact of COVID-19 on small business outcomes and expectations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A210DBDB-C44D-4FD2-82B2-F6D298C7E1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942012" y="1981200"/>
            <a:ext cx="5638613" cy="3581400"/>
          </a:xfrm>
        </p:spPr>
      </p:pic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D5C2695E-FB2B-49AF-ACCB-5BD009F38A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559377" y="4000500"/>
            <a:ext cx="3219403" cy="2057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890926-AE21-4204-A4BD-CF86F6A5D21B}"/>
              </a:ext>
            </a:extLst>
          </p:cNvPr>
          <p:cNvSpPr txBox="1">
            <a:spLocks/>
          </p:cNvSpPr>
          <p:nvPr/>
        </p:nvSpPr>
        <p:spPr>
          <a:xfrm>
            <a:off x="989012" y="1828800"/>
            <a:ext cx="4708734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Drawing on a survey of more than 5,800 small businesses</a:t>
            </a:r>
          </a:p>
          <a:p>
            <a:r>
              <a:rPr lang="en-US" dirty="0"/>
              <a:t>Explores the impact coronavirus on small business.</a:t>
            </a:r>
          </a:p>
          <a:p>
            <a:r>
              <a:rPr lang="en-US" dirty="0"/>
              <a:t>Takes the length of the crisis in consideration to predict the increase/decline in business. 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CB3DDC6-05C0-43BD-87F7-BAAEAB929E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0025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527">
        <p:fade/>
      </p:transition>
    </mc:Choice>
    <mc:Fallback>
      <p:transition spd="med" advTm="435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3A2C-F33B-4C6B-88DB-1E04E070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ADVERSE EFFECT OF THE COVID-19 LABOR MARKET SHOCK ON IMMIGRANT</a:t>
            </a:r>
            <a:br>
              <a:rPr lang="en-US" dirty="0"/>
            </a:br>
            <a:r>
              <a:rPr lang="en-US" dirty="0"/>
              <a:t>EMPLOYMENT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5F51-B579-4537-A0E6-E3088BF0D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012" y="1828800"/>
            <a:ext cx="4708734" cy="4343400"/>
          </a:xfrm>
        </p:spPr>
        <p:txBody>
          <a:bodyPr/>
          <a:lstStyle/>
          <a:p>
            <a:r>
              <a:rPr lang="en-US" dirty="0"/>
              <a:t>Interesting study shows the impact on immigrant population. </a:t>
            </a:r>
          </a:p>
          <a:p>
            <a:r>
              <a:rPr lang="en-US" dirty="0"/>
              <a:t>Use CPS files to document the decline in unemployment is severe for immigrants.</a:t>
            </a:r>
          </a:p>
          <a:p>
            <a:r>
              <a:rPr lang="en-US" dirty="0"/>
              <a:t>Disparate employment consequences due to availability of remote jobs.</a:t>
            </a:r>
          </a:p>
        </p:txBody>
      </p:sp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C09533E-1C8C-4D61-B56B-A5B463595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212" y="1981200"/>
            <a:ext cx="3562046" cy="37338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2B60377-DA94-4F44-A1EA-5A3914110C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0025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4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193">
        <p:fade/>
      </p:transition>
    </mc:Choice>
    <mc:Fallback>
      <p:transition spd="med" advTm="401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orld count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country report presentation.potx" id="{FF082492-D6CE-444E-B3E8-FB131EDFAC53}" vid="{71BD5CC8-96B3-46A6-8835-37741E8965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698</Words>
  <Application>Microsoft Office PowerPoint</Application>
  <PresentationFormat>Custom</PresentationFormat>
  <Paragraphs>54</Paragraphs>
  <Slides>11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World country report presentation</vt:lpstr>
      <vt:lpstr>Mapping the impact of covid-19 on Employment </vt:lpstr>
      <vt:lpstr>Problem</vt:lpstr>
      <vt:lpstr>PowerPoint Presentation</vt:lpstr>
      <vt:lpstr>Motivation</vt:lpstr>
      <vt:lpstr>Goals and objectives</vt:lpstr>
      <vt:lpstr>Literation review</vt:lpstr>
      <vt:lpstr>Geographic impact of COVID-19 in BLS surveys by industry</vt:lpstr>
      <vt:lpstr>The impact of COVID-19 on small business outcomes and expectations</vt:lpstr>
      <vt:lpstr>THE ADVERSE EFFECT OF THE COVID-19 LABOR MARKET SHOCK ON IMMIGRANT EMPLOYMENT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the impact of covid-19 on Employment</dc:title>
  <dc:creator>Archit Jain</dc:creator>
  <cp:lastModifiedBy> </cp:lastModifiedBy>
  <cp:revision>17</cp:revision>
  <dcterms:created xsi:type="dcterms:W3CDTF">2020-09-26T00:47:20Z</dcterms:created>
  <dcterms:modified xsi:type="dcterms:W3CDTF">2020-09-27T22:09:34Z</dcterms:modified>
</cp:coreProperties>
</file>